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x="18288000" cy="10287000"/>
  <p:notesSz cx="6858000" cy="9144000"/>
  <p:embeddedFontLst>
    <p:embeddedFont>
      <p:font typeface="Track" charset="1" panose="02000000000000000000"/>
      <p:regular r:id="rId15"/>
    </p:embeddedFont>
    <p:embeddedFont>
      <p:font typeface="Poppins Bold" charset="1" panose="00000800000000000000"/>
      <p:regular r:id="rId16"/>
    </p:embeddedFont>
    <p:embeddedFont>
      <p:font typeface="Poppins" charset="1" panose="0000050000000000000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6.png" Type="http://schemas.openxmlformats.org/officeDocument/2006/relationships/image"/><Relationship Id="rId7" Target="../media/image7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9.png" Type="http://schemas.openxmlformats.org/officeDocument/2006/relationships/image"/><Relationship Id="rId6" Target="../media/image10.svg" Type="http://schemas.openxmlformats.org/officeDocument/2006/relationships/image"/><Relationship Id="rId7" Target="../media/image11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png" Type="http://schemas.openxmlformats.org/officeDocument/2006/relationships/image"/><Relationship Id="rId5" Target="../media/image6.png" Type="http://schemas.openxmlformats.org/officeDocument/2006/relationships/image"/><Relationship Id="rId6" Target="../media/image7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2.png" Type="http://schemas.openxmlformats.org/officeDocument/2006/relationships/image"/><Relationship Id="rId5" Target="../media/image13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png" Type="http://schemas.openxmlformats.org/officeDocument/2006/relationships/image"/><Relationship Id="rId5" Target="../media/image14.png" Type="http://schemas.openxmlformats.org/officeDocument/2006/relationships/image"/><Relationship Id="rId6" Target="../media/image15.jpe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16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jpeg" Type="http://schemas.openxmlformats.org/officeDocument/2006/relationships/image"/><Relationship Id="rId3" Target="../media/image18.png" Type="http://schemas.openxmlformats.org/officeDocument/2006/relationships/image"/><Relationship Id="rId4" Target="../media/image19.svg" Type="http://schemas.openxmlformats.org/officeDocument/2006/relationships/image"/><Relationship Id="rId5" Target="../media/image9.png" Type="http://schemas.openxmlformats.org/officeDocument/2006/relationships/image"/><Relationship Id="rId6" Target="../media/image10.svg" Type="http://schemas.openxmlformats.org/officeDocument/2006/relationships/image"/><Relationship Id="rId7" Target="../media/image20.png" Type="http://schemas.openxmlformats.org/officeDocument/2006/relationships/image"/><Relationship Id="rId8" Target="../media/image21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jpeg" Type="http://schemas.openxmlformats.org/officeDocument/2006/relationships/image"/><Relationship Id="rId3" Target="../media/image23.png" Type="http://schemas.openxmlformats.org/officeDocument/2006/relationships/image"/><Relationship Id="rId4" Target="../media/image24.svg" Type="http://schemas.openxmlformats.org/officeDocument/2006/relationships/image"/><Relationship Id="rId5" Target="../media/image6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18444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165755" y="2477887"/>
            <a:ext cx="13956489" cy="17303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999"/>
              </a:lnSpc>
            </a:pPr>
            <a:r>
              <a:rPr lang="en-US" sz="12999">
                <a:solidFill>
                  <a:srgbClr val="F0B92D"/>
                </a:solidFill>
                <a:latin typeface="Track"/>
                <a:ea typeface="Track"/>
                <a:cs typeface="Track"/>
                <a:sym typeface="Track"/>
              </a:rPr>
              <a:t>PIZZA HUt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6918137" y="1028700"/>
            <a:ext cx="4068451" cy="643518"/>
            <a:chOff x="0" y="0"/>
            <a:chExt cx="5424601" cy="85802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30100" cy="858024"/>
            </a:xfrm>
            <a:custGeom>
              <a:avLst/>
              <a:gdLst/>
              <a:ahLst/>
              <a:cxnLst/>
              <a:rect r="r" b="b" t="t" l="l"/>
              <a:pathLst>
                <a:path h="858024" w="730100">
                  <a:moveTo>
                    <a:pt x="0" y="0"/>
                  </a:moveTo>
                  <a:lnTo>
                    <a:pt x="730100" y="0"/>
                  </a:lnTo>
                  <a:lnTo>
                    <a:pt x="730100" y="858024"/>
                  </a:lnTo>
                  <a:lnTo>
                    <a:pt x="0" y="8580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6" id="6"/>
            <p:cNvSpPr txBox="true"/>
            <p:nvPr/>
          </p:nvSpPr>
          <p:spPr>
            <a:xfrm rot="0">
              <a:off x="901139" y="180387"/>
              <a:ext cx="4523462" cy="54487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977"/>
                </a:lnSpc>
              </a:pPr>
              <a:r>
                <a:rPr lang="en-US" sz="2977">
                  <a:solidFill>
                    <a:srgbClr val="FFFFFF"/>
                  </a:solidFill>
                  <a:latin typeface="Track"/>
                  <a:ea typeface="Track"/>
                  <a:cs typeface="Track"/>
                  <a:sym typeface="Track"/>
                </a:rPr>
                <a:t>SQL PROJECT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BA0818">
                <a:alpha val="100000"/>
              </a:srgbClr>
            </a:gs>
            <a:gs pos="100000">
              <a:srgbClr val="830007">
                <a:alpha val="100000"/>
              </a:srgbClr>
            </a:gs>
          </a:gsLst>
          <a:path path="circle">
            <a:fillToRect l="50000" r="50000" t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6172626">
            <a:off x="9334621" y="2649685"/>
            <a:ext cx="13381390" cy="6891416"/>
          </a:xfrm>
          <a:custGeom>
            <a:avLst/>
            <a:gdLst/>
            <a:ahLst/>
            <a:cxnLst/>
            <a:rect r="r" b="b" t="t" l="l"/>
            <a:pathLst>
              <a:path h="6891416" w="13381390">
                <a:moveTo>
                  <a:pt x="0" y="0"/>
                </a:moveTo>
                <a:lnTo>
                  <a:pt x="13381390" y="0"/>
                </a:lnTo>
                <a:lnTo>
                  <a:pt x="13381390" y="6891416"/>
                </a:lnTo>
                <a:lnTo>
                  <a:pt x="0" y="68914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310022" y="1957236"/>
            <a:ext cx="10035476" cy="6372527"/>
          </a:xfrm>
          <a:custGeom>
            <a:avLst/>
            <a:gdLst/>
            <a:ahLst/>
            <a:cxnLst/>
            <a:rect r="r" b="b" t="t" l="l"/>
            <a:pathLst>
              <a:path h="6372527" w="10035476">
                <a:moveTo>
                  <a:pt x="0" y="0"/>
                </a:moveTo>
                <a:lnTo>
                  <a:pt x="10035475" y="0"/>
                </a:lnTo>
                <a:lnTo>
                  <a:pt x="10035475" y="6372528"/>
                </a:lnTo>
                <a:lnTo>
                  <a:pt x="0" y="63725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82615" y="1028700"/>
            <a:ext cx="367761" cy="432197"/>
          </a:xfrm>
          <a:custGeom>
            <a:avLst/>
            <a:gdLst/>
            <a:ahLst/>
            <a:cxnLst/>
            <a:rect r="r" b="b" t="t" l="l"/>
            <a:pathLst>
              <a:path h="432197" w="367761">
                <a:moveTo>
                  <a:pt x="0" y="0"/>
                </a:moveTo>
                <a:lnTo>
                  <a:pt x="367761" y="0"/>
                </a:lnTo>
                <a:lnTo>
                  <a:pt x="367761" y="432197"/>
                </a:lnTo>
                <a:lnTo>
                  <a:pt x="0" y="4321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2063558">
            <a:off x="11383994" y="8095244"/>
            <a:ext cx="1285177" cy="2326113"/>
          </a:xfrm>
          <a:custGeom>
            <a:avLst/>
            <a:gdLst/>
            <a:ahLst/>
            <a:cxnLst/>
            <a:rect r="r" b="b" t="t" l="l"/>
            <a:pathLst>
              <a:path h="2326113" w="1285177">
                <a:moveTo>
                  <a:pt x="0" y="0"/>
                </a:moveTo>
                <a:lnTo>
                  <a:pt x="1285177" y="0"/>
                </a:lnTo>
                <a:lnTo>
                  <a:pt x="1285177" y="2326112"/>
                </a:lnTo>
                <a:lnTo>
                  <a:pt x="0" y="232611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482615" y="5195346"/>
            <a:ext cx="6745910" cy="36940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09"/>
              </a:lnSpc>
            </a:pPr>
            <a:r>
              <a:rPr lang="en-US" sz="2364" b="true">
                <a:solidFill>
                  <a:srgbClr val="F5B244"/>
                </a:solidFill>
                <a:latin typeface="Poppins Bold"/>
                <a:ea typeface="Poppins Bold"/>
                <a:cs typeface="Poppins Bold"/>
                <a:sym typeface="Poppins Bold"/>
              </a:rPr>
              <a:t>Objective:</a:t>
            </a:r>
            <a:r>
              <a:rPr lang="en-US" sz="2364">
                <a:solidFill>
                  <a:srgbClr val="2D5105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36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Analyze pizza sales data using SQL to uncover sales trends, customer preferences, and overall business performance.</a:t>
            </a:r>
          </a:p>
          <a:p>
            <a:pPr algn="l">
              <a:lnSpc>
                <a:spcPts val="3170"/>
              </a:lnSpc>
            </a:pPr>
          </a:p>
          <a:p>
            <a:pPr algn="l">
              <a:lnSpc>
                <a:spcPts val="3170"/>
              </a:lnSpc>
            </a:pPr>
            <a:r>
              <a:rPr lang="en-US" sz="2264" b="true">
                <a:solidFill>
                  <a:srgbClr val="F0B92D"/>
                </a:solidFill>
                <a:latin typeface="Poppins Bold"/>
                <a:ea typeface="Poppins Bold"/>
                <a:cs typeface="Poppins Bold"/>
                <a:sym typeface="Poppins Bold"/>
              </a:rPr>
              <a:t>Goal: </a:t>
            </a:r>
            <a:r>
              <a:rPr lang="en-US" sz="226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Help the business make data-driven decisions for better sales strategy and customer targeting.</a:t>
            </a:r>
          </a:p>
          <a:p>
            <a:pPr algn="l">
              <a:lnSpc>
                <a:spcPts val="3170"/>
              </a:lnSpc>
            </a:pPr>
          </a:p>
        </p:txBody>
      </p:sp>
      <p:sp>
        <p:nvSpPr>
          <p:cNvPr name="Freeform 7" id="7"/>
          <p:cNvSpPr/>
          <p:nvPr/>
        </p:nvSpPr>
        <p:spPr>
          <a:xfrm flipH="false" flipV="false" rot="8498823">
            <a:off x="13796815" y="975777"/>
            <a:ext cx="1285177" cy="2326113"/>
          </a:xfrm>
          <a:custGeom>
            <a:avLst/>
            <a:gdLst/>
            <a:ahLst/>
            <a:cxnLst/>
            <a:rect r="r" b="b" t="t" l="l"/>
            <a:pathLst>
              <a:path h="2326113" w="1285177">
                <a:moveTo>
                  <a:pt x="0" y="0"/>
                </a:moveTo>
                <a:lnTo>
                  <a:pt x="1285177" y="0"/>
                </a:lnTo>
                <a:lnTo>
                  <a:pt x="1285177" y="2326113"/>
                </a:lnTo>
                <a:lnTo>
                  <a:pt x="0" y="232611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3755670">
            <a:off x="-304395" y="4363377"/>
            <a:ext cx="1285177" cy="2326113"/>
          </a:xfrm>
          <a:custGeom>
            <a:avLst/>
            <a:gdLst/>
            <a:ahLst/>
            <a:cxnLst/>
            <a:rect r="r" b="b" t="t" l="l"/>
            <a:pathLst>
              <a:path h="2326113" w="1285177">
                <a:moveTo>
                  <a:pt x="0" y="0"/>
                </a:moveTo>
                <a:lnTo>
                  <a:pt x="1285177" y="0"/>
                </a:lnTo>
                <a:lnTo>
                  <a:pt x="1285177" y="2326113"/>
                </a:lnTo>
                <a:lnTo>
                  <a:pt x="0" y="232611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153724" y="9430513"/>
            <a:ext cx="1338372" cy="1341727"/>
          </a:xfrm>
          <a:custGeom>
            <a:avLst/>
            <a:gdLst/>
            <a:ahLst/>
            <a:cxnLst/>
            <a:rect r="r" b="b" t="t" l="l"/>
            <a:pathLst>
              <a:path h="1341727" w="1338372">
                <a:moveTo>
                  <a:pt x="0" y="0"/>
                </a:moveTo>
                <a:lnTo>
                  <a:pt x="1338372" y="0"/>
                </a:lnTo>
                <a:lnTo>
                  <a:pt x="1338372" y="1341727"/>
                </a:lnTo>
                <a:lnTo>
                  <a:pt x="0" y="134172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482615" y="3213097"/>
            <a:ext cx="4018961" cy="539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99"/>
              </a:lnSpc>
            </a:pPr>
            <a:r>
              <a:rPr lang="en-US" sz="3999">
                <a:solidFill>
                  <a:srgbClr val="FFFFFF"/>
                </a:solidFill>
                <a:latin typeface="Track"/>
                <a:ea typeface="Track"/>
                <a:cs typeface="Track"/>
                <a:sym typeface="Track"/>
              </a:rPr>
              <a:t>welcome to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482615" y="4039645"/>
            <a:ext cx="7831745" cy="10795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000"/>
              </a:lnSpc>
            </a:pPr>
            <a:r>
              <a:rPr lang="en-US" sz="8000">
                <a:solidFill>
                  <a:srgbClr val="F0B92D"/>
                </a:solidFill>
                <a:latin typeface="Track"/>
                <a:ea typeface="Track"/>
                <a:cs typeface="Track"/>
                <a:sym typeface="Track"/>
              </a:rPr>
              <a:t>PIZZA HUT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936531" y="1114624"/>
            <a:ext cx="2278525" cy="279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00"/>
              </a:lnSpc>
            </a:pPr>
            <a:r>
              <a:rPr lang="en-US" sz="2000">
                <a:solidFill>
                  <a:srgbClr val="FFFFFF"/>
                </a:solidFill>
                <a:latin typeface="Track"/>
                <a:ea typeface="Track"/>
                <a:cs typeface="Track"/>
                <a:sym typeface="Track"/>
              </a:rPr>
              <a:t>SQL Project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7805628" y="-313027"/>
            <a:ext cx="1338372" cy="1341727"/>
          </a:xfrm>
          <a:custGeom>
            <a:avLst/>
            <a:gdLst/>
            <a:ahLst/>
            <a:cxnLst/>
            <a:rect r="r" b="b" t="t" l="l"/>
            <a:pathLst>
              <a:path h="1341727" w="1338372">
                <a:moveTo>
                  <a:pt x="0" y="0"/>
                </a:moveTo>
                <a:lnTo>
                  <a:pt x="1338372" y="0"/>
                </a:lnTo>
                <a:lnTo>
                  <a:pt x="1338372" y="1341727"/>
                </a:lnTo>
                <a:lnTo>
                  <a:pt x="0" y="134172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-4885531">
            <a:off x="17172178" y="6713818"/>
            <a:ext cx="1338372" cy="1341727"/>
          </a:xfrm>
          <a:custGeom>
            <a:avLst/>
            <a:gdLst/>
            <a:ahLst/>
            <a:cxnLst/>
            <a:rect r="r" b="b" t="t" l="l"/>
            <a:pathLst>
              <a:path h="1341727" w="1338372">
                <a:moveTo>
                  <a:pt x="0" y="0"/>
                </a:moveTo>
                <a:lnTo>
                  <a:pt x="1338372" y="0"/>
                </a:lnTo>
                <a:lnTo>
                  <a:pt x="1338372" y="1341726"/>
                </a:lnTo>
                <a:lnTo>
                  <a:pt x="0" y="134172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8444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526859" y="1028700"/>
            <a:ext cx="367761" cy="432197"/>
          </a:xfrm>
          <a:custGeom>
            <a:avLst/>
            <a:gdLst/>
            <a:ahLst/>
            <a:cxnLst/>
            <a:rect r="r" b="b" t="t" l="l"/>
            <a:pathLst>
              <a:path h="432197" w="367761">
                <a:moveTo>
                  <a:pt x="0" y="0"/>
                </a:moveTo>
                <a:lnTo>
                  <a:pt x="367761" y="0"/>
                </a:lnTo>
                <a:lnTo>
                  <a:pt x="367761" y="432197"/>
                </a:lnTo>
                <a:lnTo>
                  <a:pt x="0" y="4321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531397" y="8530635"/>
            <a:ext cx="2337169" cy="2402697"/>
          </a:xfrm>
          <a:custGeom>
            <a:avLst/>
            <a:gdLst/>
            <a:ahLst/>
            <a:cxnLst/>
            <a:rect r="r" b="b" t="t" l="l"/>
            <a:pathLst>
              <a:path h="2402697" w="2337169">
                <a:moveTo>
                  <a:pt x="0" y="0"/>
                </a:moveTo>
                <a:lnTo>
                  <a:pt x="2337169" y="0"/>
                </a:lnTo>
                <a:lnTo>
                  <a:pt x="2337169" y="2402698"/>
                </a:lnTo>
                <a:lnTo>
                  <a:pt x="0" y="240269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true" rot="0">
            <a:off x="8323121" y="-1201349"/>
            <a:ext cx="2337169" cy="2402697"/>
          </a:xfrm>
          <a:custGeom>
            <a:avLst/>
            <a:gdLst/>
            <a:ahLst/>
            <a:cxnLst/>
            <a:rect r="r" b="b" t="t" l="l"/>
            <a:pathLst>
              <a:path h="2402697" w="2337169">
                <a:moveTo>
                  <a:pt x="2337169" y="2402698"/>
                </a:moveTo>
                <a:lnTo>
                  <a:pt x="0" y="2402698"/>
                </a:lnTo>
                <a:lnTo>
                  <a:pt x="0" y="0"/>
                </a:lnTo>
                <a:lnTo>
                  <a:pt x="2337169" y="0"/>
                </a:lnTo>
                <a:lnTo>
                  <a:pt x="2337169" y="2402698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0">
            <a:off x="16346040" y="8530635"/>
            <a:ext cx="2337169" cy="2402697"/>
          </a:xfrm>
          <a:custGeom>
            <a:avLst/>
            <a:gdLst/>
            <a:ahLst/>
            <a:cxnLst/>
            <a:rect r="r" b="b" t="t" l="l"/>
            <a:pathLst>
              <a:path h="2402697" w="2337169">
                <a:moveTo>
                  <a:pt x="2337169" y="0"/>
                </a:moveTo>
                <a:lnTo>
                  <a:pt x="0" y="0"/>
                </a:lnTo>
                <a:lnTo>
                  <a:pt x="0" y="2402698"/>
                </a:lnTo>
                <a:lnTo>
                  <a:pt x="2337169" y="2402698"/>
                </a:lnTo>
                <a:lnTo>
                  <a:pt x="2337169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487615" y="3440221"/>
            <a:ext cx="9772100" cy="6055041"/>
          </a:xfrm>
          <a:custGeom>
            <a:avLst/>
            <a:gdLst/>
            <a:ahLst/>
            <a:cxnLst/>
            <a:rect r="r" b="b" t="t" l="l"/>
            <a:pathLst>
              <a:path h="6055041" w="9772100">
                <a:moveTo>
                  <a:pt x="0" y="0"/>
                </a:moveTo>
                <a:lnTo>
                  <a:pt x="9772100" y="0"/>
                </a:lnTo>
                <a:lnTo>
                  <a:pt x="9772100" y="6055040"/>
                </a:lnTo>
                <a:lnTo>
                  <a:pt x="0" y="605504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1038" r="0" b="-1038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8873008" y="1979720"/>
            <a:ext cx="7001315" cy="10795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000"/>
              </a:lnSpc>
            </a:pPr>
            <a:r>
              <a:rPr lang="en-US" sz="8000">
                <a:solidFill>
                  <a:srgbClr val="F0B92D"/>
                </a:solidFill>
                <a:latin typeface="Track"/>
                <a:ea typeface="Track"/>
                <a:cs typeface="Track"/>
                <a:sym typeface="Track"/>
              </a:rPr>
              <a:t>ER-Diagram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4980775" y="1114624"/>
            <a:ext cx="2278525" cy="279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00"/>
              </a:lnSpc>
            </a:pPr>
            <a:r>
              <a:rPr lang="en-US" sz="2000">
                <a:solidFill>
                  <a:srgbClr val="FFFFFF"/>
                </a:solidFill>
                <a:latin typeface="Track"/>
                <a:ea typeface="Track"/>
                <a:cs typeface="Track"/>
                <a:sym typeface="Track"/>
              </a:rPr>
              <a:t>pizza Hut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BA0818">
                <a:alpha val="100000"/>
              </a:srgbClr>
            </a:gs>
            <a:gs pos="100000">
              <a:srgbClr val="830007">
                <a:alpha val="100000"/>
              </a:srgbClr>
            </a:gs>
          </a:gsLst>
          <a:path path="circle">
            <a:fillToRect l="50000" r="50000" t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777780" y="1028700"/>
            <a:ext cx="367761" cy="432197"/>
          </a:xfrm>
          <a:custGeom>
            <a:avLst/>
            <a:gdLst/>
            <a:ahLst/>
            <a:cxnLst/>
            <a:rect r="r" b="b" t="t" l="l"/>
            <a:pathLst>
              <a:path h="432197" w="367761">
                <a:moveTo>
                  <a:pt x="0" y="0"/>
                </a:moveTo>
                <a:lnTo>
                  <a:pt x="367760" y="0"/>
                </a:lnTo>
                <a:lnTo>
                  <a:pt x="367760" y="432197"/>
                </a:lnTo>
                <a:lnTo>
                  <a:pt x="0" y="4321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-7320668" y="2188338"/>
            <a:ext cx="11476358" cy="5910325"/>
          </a:xfrm>
          <a:custGeom>
            <a:avLst/>
            <a:gdLst/>
            <a:ahLst/>
            <a:cxnLst/>
            <a:rect r="r" b="b" t="t" l="l"/>
            <a:pathLst>
              <a:path h="5910325" w="11476358">
                <a:moveTo>
                  <a:pt x="0" y="0"/>
                </a:moveTo>
                <a:lnTo>
                  <a:pt x="11476359" y="0"/>
                </a:lnTo>
                <a:lnTo>
                  <a:pt x="11476359" y="5910324"/>
                </a:lnTo>
                <a:lnTo>
                  <a:pt x="0" y="591032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298018" y="2194120"/>
            <a:ext cx="12778002" cy="10795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sz="8000">
                <a:solidFill>
                  <a:srgbClr val="F0B92D"/>
                </a:solidFill>
                <a:latin typeface="Track"/>
                <a:ea typeface="Track"/>
                <a:cs typeface="Track"/>
                <a:sym typeface="Track"/>
              </a:rPr>
              <a:t>SAMPLE SQL QUERIES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231695" y="1114624"/>
            <a:ext cx="2278525" cy="279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00"/>
              </a:lnSpc>
            </a:pPr>
            <a:r>
              <a:rPr lang="en-US" sz="2000">
                <a:solidFill>
                  <a:srgbClr val="FFFFFF"/>
                </a:solidFill>
                <a:latin typeface="Track"/>
                <a:ea typeface="Track"/>
                <a:cs typeface="Track"/>
                <a:sym typeface="Track"/>
              </a:rPr>
              <a:t> pizza hut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2298018" y="4829844"/>
            <a:ext cx="696589" cy="696589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0B92D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0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9813631" y="6891991"/>
            <a:ext cx="696589" cy="696589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0B92D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00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5742205" y="3724035"/>
            <a:ext cx="696589" cy="696589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0B92D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00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2063558">
            <a:off x="10358263" y="8453659"/>
            <a:ext cx="1285177" cy="2326113"/>
          </a:xfrm>
          <a:custGeom>
            <a:avLst/>
            <a:gdLst/>
            <a:ahLst/>
            <a:cxnLst/>
            <a:rect r="r" b="b" t="t" l="l"/>
            <a:pathLst>
              <a:path h="2326113" w="1285177">
                <a:moveTo>
                  <a:pt x="0" y="0"/>
                </a:moveTo>
                <a:lnTo>
                  <a:pt x="1285177" y="0"/>
                </a:lnTo>
                <a:lnTo>
                  <a:pt x="1285177" y="2326113"/>
                </a:lnTo>
                <a:lnTo>
                  <a:pt x="0" y="232611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5400000">
            <a:off x="13655778" y="2188338"/>
            <a:ext cx="11476358" cy="5910325"/>
          </a:xfrm>
          <a:custGeom>
            <a:avLst/>
            <a:gdLst/>
            <a:ahLst/>
            <a:cxnLst/>
            <a:rect r="r" b="b" t="t" l="l"/>
            <a:pathLst>
              <a:path h="5910325" w="11476358">
                <a:moveTo>
                  <a:pt x="0" y="0"/>
                </a:moveTo>
                <a:lnTo>
                  <a:pt x="11476358" y="0"/>
                </a:lnTo>
                <a:lnTo>
                  <a:pt x="11476358" y="5910324"/>
                </a:lnTo>
                <a:lnTo>
                  <a:pt x="0" y="591032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8498823">
            <a:off x="14433431" y="297841"/>
            <a:ext cx="1285177" cy="2326113"/>
          </a:xfrm>
          <a:custGeom>
            <a:avLst/>
            <a:gdLst/>
            <a:ahLst/>
            <a:cxnLst/>
            <a:rect r="r" b="b" t="t" l="l"/>
            <a:pathLst>
              <a:path h="2326113" w="1285177">
                <a:moveTo>
                  <a:pt x="0" y="0"/>
                </a:moveTo>
                <a:lnTo>
                  <a:pt x="1285177" y="0"/>
                </a:lnTo>
                <a:lnTo>
                  <a:pt x="1285177" y="2326113"/>
                </a:lnTo>
                <a:lnTo>
                  <a:pt x="0" y="232611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-3755670">
            <a:off x="-304395" y="4363377"/>
            <a:ext cx="1285177" cy="2326113"/>
          </a:xfrm>
          <a:custGeom>
            <a:avLst/>
            <a:gdLst/>
            <a:ahLst/>
            <a:cxnLst/>
            <a:rect r="r" b="b" t="t" l="l"/>
            <a:pathLst>
              <a:path h="2326113" w="1285177">
                <a:moveTo>
                  <a:pt x="0" y="0"/>
                </a:moveTo>
                <a:lnTo>
                  <a:pt x="1285177" y="0"/>
                </a:lnTo>
                <a:lnTo>
                  <a:pt x="1285177" y="2326113"/>
                </a:lnTo>
                <a:lnTo>
                  <a:pt x="0" y="232611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2153724" y="9430513"/>
            <a:ext cx="1338372" cy="1341727"/>
          </a:xfrm>
          <a:custGeom>
            <a:avLst/>
            <a:gdLst/>
            <a:ahLst/>
            <a:cxnLst/>
            <a:rect r="r" b="b" t="t" l="l"/>
            <a:pathLst>
              <a:path h="1341727" w="1338372">
                <a:moveTo>
                  <a:pt x="0" y="0"/>
                </a:moveTo>
                <a:lnTo>
                  <a:pt x="1338372" y="0"/>
                </a:lnTo>
                <a:lnTo>
                  <a:pt x="1338372" y="1341727"/>
                </a:lnTo>
                <a:lnTo>
                  <a:pt x="0" y="134172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4523306" y="-313027"/>
            <a:ext cx="1338372" cy="1341727"/>
          </a:xfrm>
          <a:custGeom>
            <a:avLst/>
            <a:gdLst/>
            <a:ahLst/>
            <a:cxnLst/>
            <a:rect r="r" b="b" t="t" l="l"/>
            <a:pathLst>
              <a:path h="1341727" w="1338372">
                <a:moveTo>
                  <a:pt x="0" y="0"/>
                </a:moveTo>
                <a:lnTo>
                  <a:pt x="1338373" y="0"/>
                </a:lnTo>
                <a:lnTo>
                  <a:pt x="1338373" y="1341727"/>
                </a:lnTo>
                <a:lnTo>
                  <a:pt x="0" y="134172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-4885531">
            <a:off x="17172178" y="6713818"/>
            <a:ext cx="1338372" cy="1341727"/>
          </a:xfrm>
          <a:custGeom>
            <a:avLst/>
            <a:gdLst/>
            <a:ahLst/>
            <a:cxnLst/>
            <a:rect r="r" b="b" t="t" l="l"/>
            <a:pathLst>
              <a:path h="1341727" w="1338372">
                <a:moveTo>
                  <a:pt x="0" y="0"/>
                </a:moveTo>
                <a:lnTo>
                  <a:pt x="1338372" y="0"/>
                </a:lnTo>
                <a:lnTo>
                  <a:pt x="1338372" y="1341726"/>
                </a:lnTo>
                <a:lnTo>
                  <a:pt x="0" y="134172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3725929" y="3297116"/>
            <a:ext cx="11350091" cy="35924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53628" indent="-276814" lvl="1">
              <a:lnSpc>
                <a:spcPts val="3589"/>
              </a:lnSpc>
              <a:buFont typeface="Arial"/>
              <a:buChar char="•"/>
            </a:pPr>
            <a:r>
              <a:rPr lang="en-US" sz="256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Retrieve the total number of orders placed.</a:t>
            </a:r>
          </a:p>
          <a:p>
            <a:pPr algn="l" marL="553628" indent="-276814" lvl="1">
              <a:lnSpc>
                <a:spcPts val="3589"/>
              </a:lnSpc>
              <a:buFont typeface="Arial"/>
              <a:buChar char="•"/>
            </a:pPr>
            <a:r>
              <a:rPr lang="en-US" sz="256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Calculate the total revenue generated from pizza sales.</a:t>
            </a:r>
          </a:p>
          <a:p>
            <a:pPr algn="l" marL="553628" indent="-276814" lvl="1">
              <a:lnSpc>
                <a:spcPts val="3589"/>
              </a:lnSpc>
              <a:buFont typeface="Arial"/>
              <a:buChar char="•"/>
            </a:pPr>
            <a:r>
              <a:rPr lang="en-US" sz="256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Determine the top 3 most ordered pizza types based on revenue.</a:t>
            </a:r>
          </a:p>
          <a:p>
            <a:pPr algn="l" marL="553628" indent="-276814" lvl="1">
              <a:lnSpc>
                <a:spcPts val="3589"/>
              </a:lnSpc>
              <a:buFont typeface="Arial"/>
              <a:buChar char="•"/>
            </a:pPr>
            <a:r>
              <a:rPr lang="en-US" sz="256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Calculate the percentage contribution of each pizza type to total revenue.</a:t>
            </a:r>
          </a:p>
          <a:p>
            <a:pPr algn="l" marL="553628" indent="-276814" lvl="1">
              <a:lnSpc>
                <a:spcPts val="3589"/>
              </a:lnSpc>
              <a:buFont typeface="Arial"/>
              <a:buChar char="•"/>
            </a:pPr>
            <a:r>
              <a:rPr lang="en-US" sz="256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Analyze the cumulative revenue generated over time.</a:t>
            </a:r>
          </a:p>
          <a:p>
            <a:pPr algn="l" marL="553628" indent="-276814" lvl="1">
              <a:lnSpc>
                <a:spcPts val="3589"/>
              </a:lnSpc>
              <a:buFont typeface="Arial"/>
              <a:buChar char="•"/>
            </a:pPr>
            <a:r>
              <a:rPr lang="en-US" sz="256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Determine the top 3 most ordered pizza types based on revenue for each pizza category.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BA0818">
                <a:alpha val="100000"/>
              </a:srgbClr>
            </a:gs>
            <a:gs pos="100000">
              <a:srgbClr val="830007">
                <a:alpha val="100000"/>
              </a:srgbClr>
            </a:gs>
          </a:gsLst>
          <a:path path="circle">
            <a:fillToRect l="50000" r="50000" t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32268" y="1109986"/>
            <a:ext cx="367761" cy="432197"/>
          </a:xfrm>
          <a:custGeom>
            <a:avLst/>
            <a:gdLst/>
            <a:ahLst/>
            <a:cxnLst/>
            <a:rect r="r" b="b" t="t" l="l"/>
            <a:pathLst>
              <a:path h="432197" w="367761">
                <a:moveTo>
                  <a:pt x="0" y="0"/>
                </a:moveTo>
                <a:lnTo>
                  <a:pt x="367761" y="0"/>
                </a:lnTo>
                <a:lnTo>
                  <a:pt x="367761" y="432198"/>
                </a:lnTo>
                <a:lnTo>
                  <a:pt x="0" y="4321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483126" y="2926532"/>
            <a:ext cx="11301259" cy="3517517"/>
          </a:xfrm>
          <a:custGeom>
            <a:avLst/>
            <a:gdLst/>
            <a:ahLst/>
            <a:cxnLst/>
            <a:rect r="r" b="b" t="t" l="l"/>
            <a:pathLst>
              <a:path h="3517517" w="11301259">
                <a:moveTo>
                  <a:pt x="0" y="0"/>
                </a:moveTo>
                <a:lnTo>
                  <a:pt x="11301259" y="0"/>
                </a:lnTo>
                <a:lnTo>
                  <a:pt x="11301259" y="3517517"/>
                </a:lnTo>
                <a:lnTo>
                  <a:pt x="0" y="351751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324078" y="6767899"/>
            <a:ext cx="2987039" cy="2944163"/>
          </a:xfrm>
          <a:custGeom>
            <a:avLst/>
            <a:gdLst/>
            <a:ahLst/>
            <a:cxnLst/>
            <a:rect r="r" b="b" t="t" l="l"/>
            <a:pathLst>
              <a:path h="2944163" w="2987039">
                <a:moveTo>
                  <a:pt x="0" y="0"/>
                </a:moveTo>
                <a:lnTo>
                  <a:pt x="2987039" y="0"/>
                </a:lnTo>
                <a:lnTo>
                  <a:pt x="2987039" y="2944163"/>
                </a:lnTo>
                <a:lnTo>
                  <a:pt x="0" y="294416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681307" y="1887032"/>
            <a:ext cx="10524978" cy="715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00"/>
              </a:lnSpc>
            </a:pPr>
            <a:r>
              <a:rPr lang="en-US" sz="5300">
                <a:solidFill>
                  <a:srgbClr val="F0B92D"/>
                </a:solidFill>
                <a:latin typeface="Track"/>
                <a:ea typeface="Track"/>
                <a:cs typeface="Track"/>
                <a:sym typeface="Track"/>
              </a:rPr>
              <a:t>Query for Total Revenue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886183" y="1195910"/>
            <a:ext cx="2278525" cy="279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00"/>
              </a:lnSpc>
            </a:pPr>
            <a:r>
              <a:rPr lang="en-US" sz="2000">
                <a:solidFill>
                  <a:srgbClr val="FFFFFF"/>
                </a:solidFill>
                <a:latin typeface="Track"/>
                <a:ea typeface="Track"/>
                <a:cs typeface="Track"/>
                <a:sym typeface="Track"/>
              </a:rPr>
              <a:t>Pizza hut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BA0818">
                <a:alpha val="100000"/>
              </a:srgbClr>
            </a:gs>
            <a:gs pos="100000">
              <a:srgbClr val="830007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119052"/>
            <a:ext cx="367761" cy="432197"/>
          </a:xfrm>
          <a:custGeom>
            <a:avLst/>
            <a:gdLst/>
            <a:ahLst/>
            <a:cxnLst/>
            <a:rect r="r" b="b" t="t" l="l"/>
            <a:pathLst>
              <a:path h="432197" w="367761">
                <a:moveTo>
                  <a:pt x="0" y="0"/>
                </a:moveTo>
                <a:lnTo>
                  <a:pt x="367761" y="0"/>
                </a:lnTo>
                <a:lnTo>
                  <a:pt x="367761" y="432198"/>
                </a:lnTo>
                <a:lnTo>
                  <a:pt x="0" y="4321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6172626">
            <a:off x="5462509" y="1697792"/>
            <a:ext cx="13381390" cy="6891416"/>
          </a:xfrm>
          <a:custGeom>
            <a:avLst/>
            <a:gdLst/>
            <a:ahLst/>
            <a:cxnLst/>
            <a:rect r="r" b="b" t="t" l="l"/>
            <a:pathLst>
              <a:path h="6891416" w="13381390">
                <a:moveTo>
                  <a:pt x="0" y="0"/>
                </a:moveTo>
                <a:lnTo>
                  <a:pt x="13381390" y="0"/>
                </a:lnTo>
                <a:lnTo>
                  <a:pt x="13381390" y="6891416"/>
                </a:lnTo>
                <a:lnTo>
                  <a:pt x="0" y="68914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2607696" y="1119052"/>
            <a:ext cx="3838710" cy="3838710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5"/>
              <a:stretch>
                <a:fillRect l="0" t="-377" r="0" b="-377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16125513" y="4957762"/>
            <a:ext cx="1211497" cy="1211497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0B92D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0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2881969" y="3746265"/>
            <a:ext cx="1211497" cy="1211497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0B92D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00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0105578" y="5064510"/>
            <a:ext cx="3838710" cy="3838710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6"/>
              <a:stretch>
                <a:fillRect l="-19637" t="0" r="-31021" b="0"/>
              </a:stretch>
            </a:blip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2881969" y="7956450"/>
            <a:ext cx="1211497" cy="1211497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0B92D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00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876867" y="2219089"/>
            <a:ext cx="12005102" cy="10795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000"/>
              </a:lnSpc>
            </a:pPr>
            <a:r>
              <a:rPr lang="en-US" sz="8000">
                <a:solidFill>
                  <a:srgbClr val="F0B92D"/>
                </a:solidFill>
                <a:latin typeface="Track"/>
                <a:ea typeface="Track"/>
                <a:cs typeface="Track"/>
                <a:sym typeface="Track"/>
              </a:rPr>
              <a:t>CATEGORY- REVENUE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482615" y="1204976"/>
            <a:ext cx="2278525" cy="279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00"/>
              </a:lnSpc>
            </a:pPr>
            <a:r>
              <a:rPr lang="en-US" sz="2000">
                <a:solidFill>
                  <a:srgbClr val="FFFFFF"/>
                </a:solidFill>
                <a:latin typeface="Track"/>
                <a:ea typeface="Track"/>
                <a:cs typeface="Track"/>
                <a:sym typeface="Track"/>
              </a:rPr>
              <a:t>pizza hut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3031147" y="4133659"/>
            <a:ext cx="913141" cy="6411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31"/>
              </a:lnSpc>
            </a:pPr>
            <a:r>
              <a:rPr lang="en-US" sz="4731">
                <a:solidFill>
                  <a:srgbClr val="0F0E0E"/>
                </a:solidFill>
                <a:latin typeface="Track"/>
                <a:ea typeface="Track"/>
                <a:cs typeface="Track"/>
                <a:sym typeface="Track"/>
              </a:rPr>
              <a:t>$6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3031147" y="8343844"/>
            <a:ext cx="913141" cy="6411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31"/>
              </a:lnSpc>
            </a:pPr>
            <a:r>
              <a:rPr lang="en-US" sz="4731">
                <a:solidFill>
                  <a:srgbClr val="0F0E0E"/>
                </a:solidFill>
                <a:latin typeface="Track"/>
                <a:ea typeface="Track"/>
                <a:cs typeface="Track"/>
                <a:sym typeface="Track"/>
              </a:rPr>
              <a:t>$8</a:t>
            </a:r>
          </a:p>
        </p:txBody>
      </p:sp>
      <p:sp>
        <p:nvSpPr>
          <p:cNvPr name="Freeform 21" id="21"/>
          <p:cNvSpPr/>
          <p:nvPr/>
        </p:nvSpPr>
        <p:spPr>
          <a:xfrm flipH="false" flipV="false" rot="2063558">
            <a:off x="10424255" y="8267457"/>
            <a:ext cx="1285177" cy="2326113"/>
          </a:xfrm>
          <a:custGeom>
            <a:avLst/>
            <a:gdLst/>
            <a:ahLst/>
            <a:cxnLst/>
            <a:rect r="r" b="b" t="t" l="l"/>
            <a:pathLst>
              <a:path h="2326113" w="1285177">
                <a:moveTo>
                  <a:pt x="0" y="0"/>
                </a:moveTo>
                <a:lnTo>
                  <a:pt x="1285178" y="0"/>
                </a:lnTo>
                <a:lnTo>
                  <a:pt x="1285178" y="2326112"/>
                </a:lnTo>
                <a:lnTo>
                  <a:pt x="0" y="232611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8498823">
            <a:off x="13796815" y="975777"/>
            <a:ext cx="1285177" cy="2326113"/>
          </a:xfrm>
          <a:custGeom>
            <a:avLst/>
            <a:gdLst/>
            <a:ahLst/>
            <a:cxnLst/>
            <a:rect r="r" b="b" t="t" l="l"/>
            <a:pathLst>
              <a:path h="2326113" w="1285177">
                <a:moveTo>
                  <a:pt x="0" y="0"/>
                </a:moveTo>
                <a:lnTo>
                  <a:pt x="1285177" y="0"/>
                </a:lnTo>
                <a:lnTo>
                  <a:pt x="1285177" y="2326113"/>
                </a:lnTo>
                <a:lnTo>
                  <a:pt x="0" y="232611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-3755670">
            <a:off x="-304395" y="4363377"/>
            <a:ext cx="1285177" cy="2326113"/>
          </a:xfrm>
          <a:custGeom>
            <a:avLst/>
            <a:gdLst/>
            <a:ahLst/>
            <a:cxnLst/>
            <a:rect r="r" b="b" t="t" l="l"/>
            <a:pathLst>
              <a:path h="2326113" w="1285177">
                <a:moveTo>
                  <a:pt x="0" y="0"/>
                </a:moveTo>
                <a:lnTo>
                  <a:pt x="1285177" y="0"/>
                </a:lnTo>
                <a:lnTo>
                  <a:pt x="1285177" y="2326113"/>
                </a:lnTo>
                <a:lnTo>
                  <a:pt x="0" y="232611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2153724" y="9430513"/>
            <a:ext cx="1338372" cy="1341727"/>
          </a:xfrm>
          <a:custGeom>
            <a:avLst/>
            <a:gdLst/>
            <a:ahLst/>
            <a:cxnLst/>
            <a:rect r="r" b="b" t="t" l="l"/>
            <a:pathLst>
              <a:path h="1341727" w="1338372">
                <a:moveTo>
                  <a:pt x="0" y="0"/>
                </a:moveTo>
                <a:lnTo>
                  <a:pt x="1338372" y="0"/>
                </a:lnTo>
                <a:lnTo>
                  <a:pt x="1338372" y="1341727"/>
                </a:lnTo>
                <a:lnTo>
                  <a:pt x="0" y="134172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7805628" y="-313027"/>
            <a:ext cx="1338372" cy="1341727"/>
          </a:xfrm>
          <a:custGeom>
            <a:avLst/>
            <a:gdLst/>
            <a:ahLst/>
            <a:cxnLst/>
            <a:rect r="r" b="b" t="t" l="l"/>
            <a:pathLst>
              <a:path h="1341727" w="1338372">
                <a:moveTo>
                  <a:pt x="0" y="0"/>
                </a:moveTo>
                <a:lnTo>
                  <a:pt x="1338372" y="0"/>
                </a:lnTo>
                <a:lnTo>
                  <a:pt x="1338372" y="1341727"/>
                </a:lnTo>
                <a:lnTo>
                  <a:pt x="0" y="134172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-4885531">
            <a:off x="17097297" y="7193731"/>
            <a:ext cx="1338372" cy="1341727"/>
          </a:xfrm>
          <a:custGeom>
            <a:avLst/>
            <a:gdLst/>
            <a:ahLst/>
            <a:cxnLst/>
            <a:rect r="r" b="b" t="t" l="l"/>
            <a:pathLst>
              <a:path h="1341727" w="1338372">
                <a:moveTo>
                  <a:pt x="0" y="0"/>
                </a:moveTo>
                <a:lnTo>
                  <a:pt x="1338372" y="0"/>
                </a:lnTo>
                <a:lnTo>
                  <a:pt x="1338372" y="1341726"/>
                </a:lnTo>
                <a:lnTo>
                  <a:pt x="0" y="134172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pic>
        <p:nvPicPr>
          <p:cNvPr name="Picture 27" id="27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548093" y="3038525"/>
            <a:ext cx="7267568" cy="673505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5334" r="0" b="-311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404430" y="1709038"/>
            <a:ext cx="331433" cy="315690"/>
          </a:xfrm>
          <a:custGeom>
            <a:avLst/>
            <a:gdLst/>
            <a:ahLst/>
            <a:cxnLst/>
            <a:rect r="r" b="b" t="t" l="l"/>
            <a:pathLst>
              <a:path h="315690" w="331433">
                <a:moveTo>
                  <a:pt x="0" y="0"/>
                </a:moveTo>
                <a:lnTo>
                  <a:pt x="331433" y="0"/>
                </a:lnTo>
                <a:lnTo>
                  <a:pt x="331433" y="315690"/>
                </a:lnTo>
                <a:lnTo>
                  <a:pt x="0" y="31569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531397" y="8530635"/>
            <a:ext cx="2337169" cy="2402697"/>
          </a:xfrm>
          <a:custGeom>
            <a:avLst/>
            <a:gdLst/>
            <a:ahLst/>
            <a:cxnLst/>
            <a:rect r="r" b="b" t="t" l="l"/>
            <a:pathLst>
              <a:path h="2402697" w="2337169">
                <a:moveTo>
                  <a:pt x="0" y="0"/>
                </a:moveTo>
                <a:lnTo>
                  <a:pt x="2337169" y="0"/>
                </a:lnTo>
                <a:lnTo>
                  <a:pt x="2337169" y="2402698"/>
                </a:lnTo>
                <a:lnTo>
                  <a:pt x="0" y="240269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true" rot="0">
            <a:off x="8323121" y="-1201349"/>
            <a:ext cx="2337169" cy="2402697"/>
          </a:xfrm>
          <a:custGeom>
            <a:avLst/>
            <a:gdLst/>
            <a:ahLst/>
            <a:cxnLst/>
            <a:rect r="r" b="b" t="t" l="l"/>
            <a:pathLst>
              <a:path h="2402697" w="2337169">
                <a:moveTo>
                  <a:pt x="2337169" y="2402698"/>
                </a:moveTo>
                <a:lnTo>
                  <a:pt x="0" y="2402698"/>
                </a:lnTo>
                <a:lnTo>
                  <a:pt x="0" y="0"/>
                </a:lnTo>
                <a:lnTo>
                  <a:pt x="2337169" y="0"/>
                </a:lnTo>
                <a:lnTo>
                  <a:pt x="2337169" y="2402698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0">
            <a:off x="16346040" y="8530635"/>
            <a:ext cx="2337169" cy="2402697"/>
          </a:xfrm>
          <a:custGeom>
            <a:avLst/>
            <a:gdLst/>
            <a:ahLst/>
            <a:cxnLst/>
            <a:rect r="r" b="b" t="t" l="l"/>
            <a:pathLst>
              <a:path h="2402697" w="2337169">
                <a:moveTo>
                  <a:pt x="2337169" y="0"/>
                </a:moveTo>
                <a:lnTo>
                  <a:pt x="0" y="0"/>
                </a:lnTo>
                <a:lnTo>
                  <a:pt x="0" y="2402698"/>
                </a:lnTo>
                <a:lnTo>
                  <a:pt x="2337169" y="2402698"/>
                </a:lnTo>
                <a:lnTo>
                  <a:pt x="2337169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37187" y="2414199"/>
            <a:ext cx="11301259" cy="4011947"/>
          </a:xfrm>
          <a:custGeom>
            <a:avLst/>
            <a:gdLst/>
            <a:ahLst/>
            <a:cxnLst/>
            <a:rect r="r" b="b" t="t" l="l"/>
            <a:pathLst>
              <a:path h="4011947" w="11301259">
                <a:moveTo>
                  <a:pt x="0" y="0"/>
                </a:moveTo>
                <a:lnTo>
                  <a:pt x="11301259" y="0"/>
                </a:lnTo>
                <a:lnTo>
                  <a:pt x="11301259" y="4011947"/>
                </a:lnTo>
                <a:lnTo>
                  <a:pt x="0" y="401194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1938446" y="6657234"/>
            <a:ext cx="5961890" cy="3415063"/>
          </a:xfrm>
          <a:custGeom>
            <a:avLst/>
            <a:gdLst/>
            <a:ahLst/>
            <a:cxnLst/>
            <a:rect r="r" b="b" t="t" l="l"/>
            <a:pathLst>
              <a:path h="3415063" w="5961890">
                <a:moveTo>
                  <a:pt x="0" y="0"/>
                </a:moveTo>
                <a:lnTo>
                  <a:pt x="5961891" y="0"/>
                </a:lnTo>
                <a:lnTo>
                  <a:pt x="5961891" y="3415063"/>
                </a:lnTo>
                <a:lnTo>
                  <a:pt x="0" y="341506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637187" y="1334699"/>
            <a:ext cx="12278380" cy="10795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000"/>
              </a:lnSpc>
            </a:pPr>
            <a:r>
              <a:rPr lang="en-US" sz="8000">
                <a:solidFill>
                  <a:srgbClr val="F0B92D"/>
                </a:solidFill>
                <a:latin typeface="Track"/>
                <a:ea typeface="Track"/>
                <a:cs typeface="Track"/>
                <a:sym typeface="Track"/>
              </a:rPr>
              <a:t>Most Ordered Pizza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4410000">
            <a:off x="1615274" y="-5084781"/>
            <a:ext cx="15057451" cy="20456561"/>
          </a:xfrm>
          <a:custGeom>
            <a:avLst/>
            <a:gdLst/>
            <a:ahLst/>
            <a:cxnLst/>
            <a:rect r="r" b="b" t="t" l="l"/>
            <a:pathLst>
              <a:path h="20456561" w="15057451">
                <a:moveTo>
                  <a:pt x="0" y="17534896"/>
                </a:moveTo>
                <a:lnTo>
                  <a:pt x="5194073" y="0"/>
                </a:lnTo>
                <a:lnTo>
                  <a:pt x="15057452" y="2921666"/>
                </a:lnTo>
                <a:lnTo>
                  <a:pt x="9863379" y="20456562"/>
                </a:lnTo>
                <a:lnTo>
                  <a:pt x="0" y="17534896"/>
                </a:lnTo>
                <a:close/>
              </a:path>
            </a:pathLst>
          </a:custGeom>
          <a:blipFill>
            <a:blip r:embed="rId2"/>
            <a:stretch>
              <a:fillRect l="0" t="-54804" r="-224231" b="-420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26536" y="987822"/>
            <a:ext cx="7302335" cy="10795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000"/>
              </a:lnSpc>
            </a:pPr>
            <a:r>
              <a:rPr lang="en-US" sz="8000">
                <a:solidFill>
                  <a:srgbClr val="DC0E20"/>
                </a:solidFill>
                <a:latin typeface="Track"/>
                <a:ea typeface="Track"/>
                <a:cs typeface="Track"/>
                <a:sym typeface="Track"/>
              </a:rPr>
              <a:t>Conclusion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367562" y="3112164"/>
            <a:ext cx="15168271" cy="49028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339"/>
              </a:lnSpc>
            </a:pPr>
            <a:r>
              <a:rPr lang="en-US" sz="3099">
                <a:solidFill>
                  <a:srgbClr val="0F0E0E"/>
                </a:solidFill>
                <a:latin typeface="Poppins"/>
                <a:ea typeface="Poppins"/>
                <a:cs typeface="Poppins"/>
                <a:sym typeface="Poppins"/>
              </a:rPr>
              <a:t>Conclusion:</a:t>
            </a:r>
          </a:p>
          <a:p>
            <a:pPr algn="just" marL="669283" indent="-334641" lvl="1">
              <a:lnSpc>
                <a:spcPts val="4339"/>
              </a:lnSpc>
              <a:buFont typeface="Arial"/>
              <a:buChar char="•"/>
            </a:pPr>
            <a:r>
              <a:rPr lang="en-US" sz="3099">
                <a:solidFill>
                  <a:srgbClr val="0F0E0E"/>
                </a:solidFill>
                <a:latin typeface="Poppins"/>
                <a:ea typeface="Poppins"/>
                <a:cs typeface="Poppins"/>
                <a:sym typeface="Poppins"/>
              </a:rPr>
              <a:t>The analysis of pizza sales data provides valuable insights into customer behavior, sales trends, and product performance.</a:t>
            </a:r>
          </a:p>
          <a:p>
            <a:pPr algn="just" marL="669283" indent="-334641" lvl="1">
              <a:lnSpc>
                <a:spcPts val="4339"/>
              </a:lnSpc>
              <a:buFont typeface="Arial"/>
              <a:buChar char="•"/>
            </a:pPr>
            <a:r>
              <a:rPr lang="en-US" sz="3099">
                <a:solidFill>
                  <a:srgbClr val="0F0E0E"/>
                </a:solidFill>
                <a:latin typeface="Poppins"/>
                <a:ea typeface="Poppins"/>
                <a:cs typeface="Poppins"/>
                <a:sym typeface="Poppins"/>
              </a:rPr>
              <a:t>By leveraging this information, businesses can optimize marketing efforts, improve customer retention, and refine inventory strategies to maximize sales.</a:t>
            </a:r>
          </a:p>
          <a:p>
            <a:pPr algn="just" marL="669283" indent="-334641" lvl="1">
              <a:lnSpc>
                <a:spcPts val="4339"/>
              </a:lnSpc>
              <a:buFont typeface="Arial"/>
              <a:buChar char="•"/>
            </a:pPr>
            <a:r>
              <a:rPr lang="en-US" sz="3099">
                <a:solidFill>
                  <a:srgbClr val="0F0E0E"/>
                </a:solidFill>
                <a:latin typeface="Poppins"/>
                <a:ea typeface="Poppins"/>
                <a:cs typeface="Poppins"/>
                <a:sym typeface="Poppins"/>
              </a:rPr>
              <a:t>Data-driven decisions are essential for staying competitive in the pizza market, ensuring growth, and meeting customer preferences.</a:t>
            </a:r>
          </a:p>
          <a:p>
            <a:pPr algn="just">
              <a:lnSpc>
                <a:spcPts val="4339"/>
              </a:lnSpc>
            </a:pP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4526859" y="1028700"/>
            <a:ext cx="367761" cy="432197"/>
          </a:xfrm>
          <a:custGeom>
            <a:avLst/>
            <a:gdLst/>
            <a:ahLst/>
            <a:cxnLst/>
            <a:rect r="r" b="b" t="t" l="l"/>
            <a:pathLst>
              <a:path h="432197" w="367761">
                <a:moveTo>
                  <a:pt x="0" y="0"/>
                </a:moveTo>
                <a:lnTo>
                  <a:pt x="367761" y="0"/>
                </a:lnTo>
                <a:lnTo>
                  <a:pt x="367761" y="432197"/>
                </a:lnTo>
                <a:lnTo>
                  <a:pt x="0" y="4321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4980775" y="1114624"/>
            <a:ext cx="2278525" cy="279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00"/>
              </a:lnSpc>
            </a:pPr>
            <a:r>
              <a:rPr lang="en-US" sz="2000">
                <a:solidFill>
                  <a:srgbClr val="DC0E20"/>
                </a:solidFill>
                <a:latin typeface="Track"/>
                <a:ea typeface="Track"/>
                <a:cs typeface="Track"/>
                <a:sym typeface="Track"/>
              </a:rPr>
              <a:t>pizza hut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-3755670">
            <a:off x="-304395" y="4363377"/>
            <a:ext cx="1285177" cy="2326113"/>
          </a:xfrm>
          <a:custGeom>
            <a:avLst/>
            <a:gdLst/>
            <a:ahLst/>
            <a:cxnLst/>
            <a:rect r="r" b="b" t="t" l="l"/>
            <a:pathLst>
              <a:path h="2326113" w="1285177">
                <a:moveTo>
                  <a:pt x="0" y="0"/>
                </a:moveTo>
                <a:lnTo>
                  <a:pt x="1285177" y="0"/>
                </a:lnTo>
                <a:lnTo>
                  <a:pt x="1285177" y="2326113"/>
                </a:lnTo>
                <a:lnTo>
                  <a:pt x="0" y="232611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7010696">
            <a:off x="6527905" y="1396389"/>
            <a:ext cx="1285177" cy="2326113"/>
          </a:xfrm>
          <a:custGeom>
            <a:avLst/>
            <a:gdLst/>
            <a:ahLst/>
            <a:cxnLst/>
            <a:rect r="r" b="b" t="t" l="l"/>
            <a:pathLst>
              <a:path h="2326113" w="1285177">
                <a:moveTo>
                  <a:pt x="0" y="0"/>
                </a:moveTo>
                <a:lnTo>
                  <a:pt x="1285177" y="0"/>
                </a:lnTo>
                <a:lnTo>
                  <a:pt x="1285177" y="2326113"/>
                </a:lnTo>
                <a:lnTo>
                  <a:pt x="0" y="232611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2700000">
            <a:off x="6319291" y="8824103"/>
            <a:ext cx="1285177" cy="2326113"/>
          </a:xfrm>
          <a:custGeom>
            <a:avLst/>
            <a:gdLst/>
            <a:ahLst/>
            <a:cxnLst/>
            <a:rect r="r" b="b" t="t" l="l"/>
            <a:pathLst>
              <a:path h="2326113" w="1285177">
                <a:moveTo>
                  <a:pt x="0" y="0"/>
                </a:moveTo>
                <a:lnTo>
                  <a:pt x="1285177" y="0"/>
                </a:lnTo>
                <a:lnTo>
                  <a:pt x="1285177" y="2326112"/>
                </a:lnTo>
                <a:lnTo>
                  <a:pt x="0" y="232611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18444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510029" y="2477887"/>
            <a:ext cx="11267941" cy="17303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999"/>
              </a:lnSpc>
            </a:pPr>
            <a:r>
              <a:rPr lang="en-US" sz="12999">
                <a:solidFill>
                  <a:srgbClr val="F0B92D"/>
                </a:solidFill>
                <a:latin typeface="Track"/>
                <a:ea typeface="Track"/>
                <a:cs typeface="Track"/>
                <a:sym typeface="Track"/>
              </a:rPr>
              <a:t>thank you!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7777780" y="1028700"/>
            <a:ext cx="367761" cy="432197"/>
          </a:xfrm>
          <a:custGeom>
            <a:avLst/>
            <a:gdLst/>
            <a:ahLst/>
            <a:cxnLst/>
            <a:rect r="r" b="b" t="t" l="l"/>
            <a:pathLst>
              <a:path h="432197" w="367761">
                <a:moveTo>
                  <a:pt x="0" y="0"/>
                </a:moveTo>
                <a:lnTo>
                  <a:pt x="367760" y="0"/>
                </a:lnTo>
                <a:lnTo>
                  <a:pt x="367760" y="432197"/>
                </a:lnTo>
                <a:lnTo>
                  <a:pt x="0" y="4321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8231695" y="1114624"/>
            <a:ext cx="2278525" cy="279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00"/>
              </a:lnSpc>
            </a:pPr>
            <a:r>
              <a:rPr lang="en-US" sz="2000">
                <a:solidFill>
                  <a:srgbClr val="FFFFFF"/>
                </a:solidFill>
                <a:latin typeface="Track"/>
                <a:ea typeface="Track"/>
                <a:cs typeface="Track"/>
                <a:sym typeface="Track"/>
              </a:rPr>
              <a:t>Pizza hut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DAGggGvFbP8</dc:identifier>
  <dcterms:modified xsi:type="dcterms:W3CDTF">2011-08-01T06:04:30Z</dcterms:modified>
  <cp:revision>1</cp:revision>
  <dc:title>Red and Black Modern Paper Illustrative Pizza Restaurant Presentation</dc:title>
</cp:coreProperties>
</file>